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0" r:id="rId2"/>
  </p:sldMasterIdLst>
  <p:notesMasterIdLst>
    <p:notesMasterId r:id="rId26"/>
  </p:notesMasterIdLst>
  <p:handoutMasterIdLst>
    <p:handoutMasterId r:id="rId27"/>
  </p:handoutMasterIdLst>
  <p:sldIdLst>
    <p:sldId id="258" r:id="rId3"/>
    <p:sldId id="272" r:id="rId4"/>
    <p:sldId id="273" r:id="rId5"/>
    <p:sldId id="260" r:id="rId6"/>
    <p:sldId id="274" r:id="rId7"/>
    <p:sldId id="334" r:id="rId8"/>
    <p:sldId id="335" r:id="rId9"/>
    <p:sldId id="337" r:id="rId10"/>
    <p:sldId id="295" r:id="rId11"/>
    <p:sldId id="278" r:id="rId12"/>
    <p:sldId id="339" r:id="rId13"/>
    <p:sldId id="341" r:id="rId14"/>
    <p:sldId id="275" r:id="rId15"/>
    <p:sldId id="303" r:id="rId16"/>
    <p:sldId id="282" r:id="rId17"/>
    <p:sldId id="307" r:id="rId18"/>
    <p:sldId id="310" r:id="rId19"/>
    <p:sldId id="340" r:id="rId20"/>
    <p:sldId id="314" r:id="rId21"/>
    <p:sldId id="330" r:id="rId22"/>
    <p:sldId id="283" r:id="rId23"/>
    <p:sldId id="285" r:id="rId24"/>
    <p:sldId id="286" r:id="rId25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33" autoAdjust="0"/>
    <p:restoredTop sz="83439" autoAdjust="0"/>
  </p:normalViewPr>
  <p:slideViewPr>
    <p:cSldViewPr snapToGrid="0">
      <p:cViewPr varScale="1">
        <p:scale>
          <a:sx n="59" d="100"/>
          <a:sy n="59" d="100"/>
        </p:scale>
        <p:origin x="90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Chart%20in%20Microsoft%20PowerPoint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ffy\Downloads\galex%20excel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ffy\Downloads\galex%20excel.xls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64417426498401908"/>
          <c:y val="6.619473928240936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Medical Student</c:v>
                </c:pt>
              </c:strCache>
            </c:strRef>
          </c:tx>
          <c:spPr>
            <a:scene3d>
              <a:camera prst="orthographicFront"/>
              <a:lightRig rig="twoPt" dir="t"/>
            </a:scene3d>
            <a:sp3d prstMaterial="matte"/>
          </c:spPr>
          <c:dPt>
            <c:idx val="0"/>
            <c:bubble3D val="0"/>
            <c:spPr>
              <a:blipFill rotWithShape="1">
                <a:blip xmlns:r="http://schemas.openxmlformats.org/officeDocument/2006/relationships" r:embed="rId3">
                  <a:duotone>
                    <a:schemeClr val="accent1">
                      <a:tint val="98000"/>
                      <a:lumMod val="102000"/>
                    </a:schemeClr>
                    <a:schemeClr val="accent1">
                      <a:shade val="98000"/>
                      <a:lumMod val="98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innerShdw blurRad="63500" dist="25400" dir="13500000">
                  <a:srgbClr val="000000">
                    <a:alpha val="75000"/>
                  </a:srgbClr>
                </a:innerShdw>
              </a:effectLst>
              <a:scene3d>
                <a:camera prst="orthographicFront"/>
                <a:lightRig rig="twoPt" dir="t"/>
              </a:scene3d>
              <a:sp3d prstMaterial="matte"/>
            </c:spPr>
          </c:dPt>
          <c:dPt>
            <c:idx val="1"/>
            <c:bubble3D val="0"/>
            <c:spPr>
              <a:blipFill rotWithShape="1">
                <a:blip xmlns:r="http://schemas.openxmlformats.org/officeDocument/2006/relationships" r:embed="rId3">
                  <a:duotone>
                    <a:schemeClr val="accent3">
                      <a:tint val="98000"/>
                      <a:lumMod val="102000"/>
                    </a:schemeClr>
                    <a:schemeClr val="accent3">
                      <a:shade val="98000"/>
                      <a:lumMod val="98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innerShdw blurRad="63500" dist="25400" dir="13500000">
                  <a:srgbClr val="000000">
                    <a:alpha val="75000"/>
                  </a:srgbClr>
                </a:innerShdw>
              </a:effectLst>
              <a:scene3d>
                <a:camera prst="orthographicFront"/>
                <a:lightRig rig="twoPt" dir="t"/>
              </a:scene3d>
              <a:sp3d prstMaterial="matte"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5400" b="1" i="0" u="none" strike="noStrike" kern="1200" cap="none" spc="0" baseline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rnd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Preclinical</c:v>
                </c:pt>
                <c:pt idx="1">
                  <c:v>Clinical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54.6</c:v>
                </c:pt>
                <c:pt idx="1">
                  <c:v>46.4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defRPr>
          </a:pPr>
          <a:endParaRPr lang="th-TH"/>
        </a:p>
      </c:txPr>
    </c:legend>
    <c:plotVisOnly val="1"/>
    <c:dispBlanksAs val="gap"/>
    <c:showDLblsOverMax val="0"/>
  </c:chart>
  <c:spPr>
    <a:noFill/>
    <a:ln w="9525" cap="rnd" cmpd="sng" algn="ctr">
      <a:noFill/>
      <a:prstDash val="solid"/>
    </a:ln>
    <a:effectLst/>
  </c:spPr>
  <c:txPr>
    <a:bodyPr/>
    <a:lstStyle/>
    <a:p>
      <a:pPr>
        <a:defRPr sz="1800"/>
      </a:pPr>
      <a:endParaRPr lang="th-TH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'[Chart in Microsoft PowerPoint]Sheet1'!$A$42</c:f>
              <c:strCache>
                <c:ptCount val="1"/>
                <c:pt idx="0">
                  <c:v>Ever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2">
                    <a:tint val="98000"/>
                    <a:lumMod val="102000"/>
                  </a:schemeClr>
                  <a:schemeClr val="accent2">
                    <a:shade val="98000"/>
                    <a:lumMod val="98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63500" dist="25400" dir="13500000">
                <a:srgbClr val="000000">
                  <a:alpha val="7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5400" b="1" i="0" u="none" strike="noStrike" kern="1200" cap="none" spc="0" baseline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'[Chart in Microsoft PowerPoint]Sheet1'!$B$40:$C$41</c:f>
              <c:multiLvlStrCache>
                <c:ptCount val="2"/>
                <c:lvl>
                  <c:pt idx="0">
                    <c:v>Pre-clinical</c:v>
                  </c:pt>
                  <c:pt idx="1">
                    <c:v>Clinic</c:v>
                  </c:pt>
                </c:lvl>
                <c:lvl>
                  <c:pt idx="0">
                    <c:v>Percent</c:v>
                  </c:pt>
                </c:lvl>
              </c:multiLvlStrCache>
            </c:multiLvlStrRef>
          </c:cat>
          <c:val>
            <c:numRef>
              <c:f>'[Chart in Microsoft PowerPoint]Sheet1'!$B$42:$C$42</c:f>
              <c:numCache>
                <c:formatCode>General</c:formatCode>
                <c:ptCount val="2"/>
                <c:pt idx="0">
                  <c:v>41.2</c:v>
                </c:pt>
                <c:pt idx="1">
                  <c:v>86.9</c:v>
                </c:pt>
              </c:numCache>
            </c:numRef>
          </c:val>
        </c:ser>
        <c:ser>
          <c:idx val="1"/>
          <c:order val="1"/>
          <c:tx>
            <c:strRef>
              <c:f>'[Chart in Microsoft PowerPoint]Sheet1'!$A$43</c:f>
              <c:strCache>
                <c:ptCount val="1"/>
                <c:pt idx="0">
                  <c:v>Never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4">
                    <a:tint val="98000"/>
                    <a:lumMod val="102000"/>
                  </a:schemeClr>
                  <a:schemeClr val="accent4">
                    <a:shade val="98000"/>
                    <a:lumMod val="98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63500" dist="25400" dir="13500000">
                <a:srgbClr val="000000">
                  <a:alpha val="75000"/>
                </a:srgbClr>
              </a:inn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800" b="1" i="0" u="none" strike="noStrike" kern="1200" cap="none" spc="0" baseline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'[Chart in Microsoft PowerPoint]Sheet1'!$B$40:$C$41</c:f>
              <c:multiLvlStrCache>
                <c:ptCount val="2"/>
                <c:lvl>
                  <c:pt idx="0">
                    <c:v>Pre-clinical</c:v>
                  </c:pt>
                  <c:pt idx="1">
                    <c:v>Clinic</c:v>
                  </c:pt>
                </c:lvl>
                <c:lvl>
                  <c:pt idx="0">
                    <c:v>Percent</c:v>
                  </c:pt>
                </c:lvl>
              </c:multiLvlStrCache>
            </c:multiLvlStrRef>
          </c:cat>
          <c:val>
            <c:numRef>
              <c:f>'[Chart in Microsoft PowerPoint]Sheet1'!$B$43:$C$43</c:f>
              <c:numCache>
                <c:formatCode>General</c:formatCode>
                <c:ptCount val="2"/>
                <c:pt idx="0">
                  <c:v>58.5</c:v>
                </c:pt>
                <c:pt idx="1">
                  <c:v>13.1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43017408"/>
        <c:axId val="298129160"/>
        <c:axId val="0"/>
      </c:bar3DChart>
      <c:catAx>
        <c:axId val="24301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98129160"/>
        <c:crosses val="autoZero"/>
        <c:auto val="1"/>
        <c:lblAlgn val="ctr"/>
        <c:lblOffset val="100"/>
        <c:noMultiLvlLbl val="0"/>
      </c:catAx>
      <c:valAx>
        <c:axId val="298129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2430174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4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2"/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Sheet10!$B$2:$B$10</c:f>
              <c:strCache>
                <c:ptCount val="9"/>
                <c:pt idx="0">
                  <c:v>AccessMedicine</c:v>
                </c:pt>
                <c:pt idx="1">
                  <c:v>Elsevier E-Books</c:v>
                </c:pt>
                <c:pt idx="2">
                  <c:v>SpringerLink</c:v>
                </c:pt>
                <c:pt idx="3">
                  <c:v>MD consult core and E-book collection</c:v>
                </c:pt>
                <c:pt idx="4">
                  <c:v>MD consult</c:v>
                </c:pt>
                <c:pt idx="5">
                  <c:v>ScienceDirect</c:v>
                </c:pt>
                <c:pt idx="6">
                  <c:v>Ovid</c:v>
                </c:pt>
                <c:pt idx="7">
                  <c:v>PubMed</c:v>
                </c:pt>
                <c:pt idx="8">
                  <c:v>UpToDate</c:v>
                </c:pt>
              </c:strCache>
            </c:strRef>
          </c:cat>
          <c:val>
            <c:numRef>
              <c:f>Sheet10!$C$2:$C$10</c:f>
              <c:numCache>
                <c:formatCode>0.00%</c:formatCode>
                <c:ptCount val="9"/>
                <c:pt idx="0">
                  <c:v>0.7410000000000001</c:v>
                </c:pt>
                <c:pt idx="1">
                  <c:v>0.34800000000000003</c:v>
                </c:pt>
                <c:pt idx="2">
                  <c:v>0.13300000000000001</c:v>
                </c:pt>
                <c:pt idx="3">
                  <c:v>0.2960000000000001</c:v>
                </c:pt>
                <c:pt idx="4">
                  <c:v>0.32600000000000007</c:v>
                </c:pt>
                <c:pt idx="5">
                  <c:v>0.25900000000000001</c:v>
                </c:pt>
                <c:pt idx="6">
                  <c:v>0.20700000000000002</c:v>
                </c:pt>
                <c:pt idx="7">
                  <c:v>0.71100000000000008</c:v>
                </c:pt>
                <c:pt idx="8">
                  <c:v>0.68899999999999995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cylinder"/>
        <c:axId val="334562688"/>
        <c:axId val="334564256"/>
        <c:axId val="0"/>
      </c:bar3DChart>
      <c:catAx>
        <c:axId val="33456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34564256"/>
        <c:crosses val="autoZero"/>
        <c:auto val="1"/>
        <c:lblAlgn val="ctr"/>
        <c:lblOffset val="100"/>
        <c:noMultiLvlLbl val="0"/>
      </c:catAx>
      <c:valAx>
        <c:axId val="334564256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334562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205690509988464E-2"/>
          <c:y val="5.561899546888803E-2"/>
          <c:w val="0.68523496098554104"/>
          <c:h val="0.866146837277047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Sheet1!$B$104</c:f>
              <c:strCache>
                <c:ptCount val="1"/>
                <c:pt idx="0">
                  <c:v>Medical student</c:v>
                </c:pt>
              </c:strCache>
            </c:strRef>
          </c:tx>
          <c:spPr>
            <a:blipFill rotWithShape="1">
              <a:blip xmlns:r="http://schemas.openxmlformats.org/officeDocument/2006/relationships" r:embed="rId3">
                <a:duotone>
                  <a:schemeClr val="accent1">
                    <a:tint val="98000"/>
                    <a:lumMod val="102000"/>
                  </a:schemeClr>
                  <a:schemeClr val="accent1">
                    <a:shade val="98000"/>
                    <a:lumMod val="98000"/>
                  </a:schemeClr>
                </a:duotone>
              </a:blip>
              <a:tile tx="0" ty="0" sx="100000" sy="100000" flip="none" algn="tl"/>
            </a:blipFill>
            <a:ln>
              <a:noFill/>
            </a:ln>
            <a:effectLst>
              <a:innerShdw blurRad="63500" dist="25400" dir="13500000">
                <a:srgbClr val="000000">
                  <a:alpha val="75000"/>
                </a:srgbClr>
              </a:innerShdw>
            </a:effectLst>
            <a:sp3d/>
          </c:spPr>
          <c:invertIfNegative val="0"/>
          <c:dPt>
            <c:idx val="1"/>
            <c:invertIfNegative val="0"/>
            <c:bubble3D val="0"/>
            <c:spPr>
              <a:blipFill rotWithShape="1">
                <a:blip xmlns:r="http://schemas.openxmlformats.org/officeDocument/2006/relationships" r:embed="rId3">
                  <a:duotone>
                    <a:schemeClr val="accent1">
                      <a:tint val="98000"/>
                      <a:lumMod val="102000"/>
                    </a:schemeClr>
                    <a:schemeClr val="accent1">
                      <a:shade val="98000"/>
                      <a:lumMod val="98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innerShdw blurRad="63500" dist="25400" dir="13500000">
                  <a:srgbClr val="000000">
                    <a:alpha val="75000"/>
                  </a:srgbClr>
                </a:innerShdw>
              </a:effectLst>
              <a:sp3d/>
            </c:spPr>
          </c:dPt>
          <c:dPt>
            <c:idx val="2"/>
            <c:invertIfNegative val="0"/>
            <c:bubble3D val="0"/>
            <c:spPr>
              <a:blipFill rotWithShape="1">
                <a:blip xmlns:r="http://schemas.openxmlformats.org/officeDocument/2006/relationships" r:embed="rId3">
                  <a:duotone>
                    <a:schemeClr val="accent1">
                      <a:tint val="98000"/>
                      <a:lumMod val="102000"/>
                    </a:schemeClr>
                    <a:schemeClr val="accent1">
                      <a:shade val="98000"/>
                      <a:lumMod val="98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innerShdw blurRad="63500" dist="25400" dir="13500000">
                  <a:srgbClr val="000000">
                    <a:alpha val="75000"/>
                  </a:srgbClr>
                </a:innerShdw>
              </a:effectLst>
              <a:sp3d/>
            </c:spPr>
          </c:dPt>
          <c:dPt>
            <c:idx val="3"/>
            <c:invertIfNegative val="0"/>
            <c:bubble3D val="0"/>
            <c:spPr>
              <a:blipFill rotWithShape="1">
                <a:blip xmlns:r="http://schemas.openxmlformats.org/officeDocument/2006/relationships" r:embed="rId3">
                  <a:duotone>
                    <a:schemeClr val="accent1">
                      <a:tint val="98000"/>
                      <a:lumMod val="102000"/>
                    </a:schemeClr>
                    <a:schemeClr val="accent1">
                      <a:shade val="98000"/>
                      <a:lumMod val="98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innerShdw blurRad="63500" dist="25400" dir="13500000">
                  <a:srgbClr val="000000">
                    <a:alpha val="75000"/>
                  </a:srgbClr>
                </a:innerShdw>
              </a:effectLst>
              <a:sp3d/>
            </c:spPr>
          </c:dPt>
          <c:dPt>
            <c:idx val="4"/>
            <c:invertIfNegative val="0"/>
            <c:bubble3D val="0"/>
            <c:spPr>
              <a:blipFill rotWithShape="1">
                <a:blip xmlns:r="http://schemas.openxmlformats.org/officeDocument/2006/relationships" r:embed="rId3">
                  <a:duotone>
                    <a:schemeClr val="accent1">
                      <a:tint val="98000"/>
                      <a:lumMod val="102000"/>
                    </a:schemeClr>
                    <a:schemeClr val="accent1">
                      <a:shade val="98000"/>
                      <a:lumMod val="98000"/>
                    </a:schemeClr>
                  </a:duotone>
                </a:blip>
                <a:tile tx="0" ty="0" sx="100000" sy="100000" flip="none" algn="tl"/>
              </a:blipFill>
              <a:ln>
                <a:noFill/>
              </a:ln>
              <a:effectLst>
                <a:innerShdw blurRad="63500" dist="25400" dir="13500000">
                  <a:srgbClr val="000000">
                    <a:alpha val="75000"/>
                  </a:srgbClr>
                </a:innerShdw>
              </a:effectLst>
              <a:sp3d/>
            </c:spPr>
          </c:dPt>
          <c:dLbls>
            <c:dLbl>
              <c:idx val="0"/>
              <c:layout>
                <c:manualLayout>
                  <c:x val="1.4508810805107077E-2"/>
                  <c:y val="-3.2395452392714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827793605571384E-2"/>
                  <c:y val="-3.2395452392714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9138968027856922E-3"/>
                  <c:y val="-2.9695831359988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4508810805107101E-2"/>
                  <c:y val="-4.0494315490893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9784742006964132E-2"/>
                  <c:y val="-3.2395452392714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Sheet1!$A$105:$A$109</c:f>
              <c:strCache>
                <c:ptCount val="5"/>
                <c:pt idx="0">
                  <c:v>Less than once a week</c:v>
                </c:pt>
                <c:pt idx="1">
                  <c:v>Once a week</c:v>
                </c:pt>
                <c:pt idx="2">
                  <c:v>2-3 times/week</c:v>
                </c:pt>
                <c:pt idx="3">
                  <c:v>4-5 times/week</c:v>
                </c:pt>
                <c:pt idx="4">
                  <c:v>Everyday</c:v>
                </c:pt>
              </c:strCache>
            </c:strRef>
          </c:cat>
          <c:val>
            <c:numRef>
              <c:f>Sheet1!$B$105:$B$109</c:f>
              <c:numCache>
                <c:formatCode>0.00%</c:formatCode>
                <c:ptCount val="5"/>
                <c:pt idx="0">
                  <c:v>0.32100000000000001</c:v>
                </c:pt>
                <c:pt idx="1">
                  <c:v>0.30599999999999999</c:v>
                </c:pt>
                <c:pt idx="2">
                  <c:v>0.29899999999999999</c:v>
                </c:pt>
                <c:pt idx="3">
                  <c:v>5.1999999999999998E-2</c:v>
                </c:pt>
                <c:pt idx="4">
                  <c:v>2.1999999999999999E-2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48430712"/>
        <c:axId val="348433848"/>
        <c:axId val="0"/>
      </c:bar3DChart>
      <c:catAx>
        <c:axId val="348430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48433848"/>
        <c:crosses val="autoZero"/>
        <c:auto val="1"/>
        <c:lblAlgn val="ctr"/>
        <c:lblOffset val="100"/>
        <c:noMultiLvlLbl val="0"/>
      </c:catAx>
      <c:valAx>
        <c:axId val="348433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50000"/>
                  <a:lumOff val="50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48430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266703722813361"/>
          <c:y val="0.23595516843509559"/>
          <c:w val="0.30601397997140195"/>
          <c:h val="0.5091921033321401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0323617142644008"/>
          <c:y val="2.9518420804633693E-2"/>
          <c:w val="0.56945058005942428"/>
          <c:h val="0.8189003680399811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Sheet20!$C$1</c:f>
              <c:strCache>
                <c:ptCount val="1"/>
                <c:pt idx="0">
                  <c:v>นิสิตแพทย์ชั้นพรีคลินิก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Sheet20!$B$2:$B$8</c:f>
              <c:strCache>
                <c:ptCount val="7"/>
                <c:pt idx="0">
                  <c:v>ไม่รู้จักฐานข้อมูลออนไลน์ทางการแพทย์ที่สำนักหอสมุดฯให้บริการ</c:v>
                </c:pt>
                <c:pt idx="1">
                  <c:v>ไม่รู้จักฐานข้อมูลออนไลน์ทางการแพทย์ที่สำนักหอสมุดฯให้บริการ</c:v>
                </c:pt>
                <c:pt idx="2">
                  <c:v>ไม่ทราบว่าฐานข้อมูลออนไลน์ทางการแพทย์ที่หอสมุดฯให้บริการมีข้อมูลอะไรบ้าง</c:v>
                </c:pt>
                <c:pt idx="3">
                  <c:v>ไม่ทราบวิธีการตั้งค่าเครื่องคอมพิวเตอร์หรืออุปกรณ์เคลื่อนที่ของตนให้เข้าถึงฐานข้อมูลได้จากภายนอกมหาวิทยาลัย</c:v>
                </c:pt>
                <c:pt idx="4">
                  <c:v>ไม่มีทักษะและวิธีการในการค้นหาข้อมูลในฐานข้อมูลดังกล่าว</c:v>
                </c:pt>
                <c:pt idx="5">
                  <c:v>ข้อมูล/สารสนเทศที่มีอยู่ในฐานข้อมูลไม่ตรงกับความต้องการของนิสิตแพทย์</c:v>
                </c:pt>
                <c:pt idx="6">
                  <c:v>ไม่มีความจำเป็นในการเข้าใช้งาน</c:v>
                </c:pt>
              </c:strCache>
            </c:strRef>
          </c:cat>
          <c:val>
            <c:numRef>
              <c:f>Sheet20!$C$2:$C$8</c:f>
              <c:numCache>
                <c:formatCode>0.00%</c:formatCode>
                <c:ptCount val="7"/>
                <c:pt idx="0">
                  <c:v>0.52200000000000002</c:v>
                </c:pt>
                <c:pt idx="1">
                  <c:v>0.4260000000000001</c:v>
                </c:pt>
                <c:pt idx="2">
                  <c:v>0.39100000000000007</c:v>
                </c:pt>
                <c:pt idx="3">
                  <c:v>0.39100000000000007</c:v>
                </c:pt>
                <c:pt idx="4">
                  <c:v>0.26100000000000001</c:v>
                </c:pt>
                <c:pt idx="5">
                  <c:v>0.3650000000000001</c:v>
                </c:pt>
                <c:pt idx="6">
                  <c:v>0.191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39082928"/>
        <c:axId val="152799656"/>
        <c:axId val="0"/>
      </c:bar3DChart>
      <c:catAx>
        <c:axId val="3390829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152799656"/>
        <c:crosses val="autoZero"/>
        <c:auto val="1"/>
        <c:lblAlgn val="ctr"/>
        <c:lblOffset val="100"/>
        <c:noMultiLvlLbl val="0"/>
      </c:catAx>
      <c:valAx>
        <c:axId val="152799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txPr>
        <c:crossAx val="339082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30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94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/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dk1">
            <a:lumMod val="60000"/>
            <a:lumOff val="4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/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0.39394</cdr:x>
      <cdr:y>0.71594</cdr:y>
    </cdr:from>
    <cdr:to>
      <cdr:x>0.98528</cdr:x>
      <cdr:y>0.84964</cdr:y>
    </cdr:to>
    <cdr:sp macro="" textlink="">
      <cdr:nvSpPr>
        <cdr:cNvPr id="2" name="Oval 1"/>
        <cdr:cNvSpPr/>
      </cdr:nvSpPr>
      <cdr:spPr>
        <a:xfrm xmlns:a="http://schemas.openxmlformats.org/drawingml/2006/main">
          <a:off x="4604958" y="3388285"/>
          <a:ext cx="6912421" cy="63275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57150">
          <a:solidFill>
            <a:srgbClr val="FFFF0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th-TH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th-TH"/>
              <a:t>24/12/56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th-TH"/>
              <a:t>24/12/56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afternoon everyone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We’er</a:t>
            </a:r>
            <a:r>
              <a:rPr lang="en-US" baseline="0" dirty="0" smtClean="0"/>
              <a:t> the final group today and now we </a:t>
            </a:r>
            <a:r>
              <a:rPr lang="en-US" baseline="0" dirty="0" err="1" smtClean="0"/>
              <a:t>pround</a:t>
            </a:r>
            <a:r>
              <a:rPr lang="en-US" baseline="0" dirty="0" smtClean="0"/>
              <a:t> to present our research that is The Use of Online Medical Databases by Medical Students in the Faculty of Medicine, </a:t>
            </a:r>
            <a:r>
              <a:rPr lang="en-US" baseline="0" dirty="0" err="1" smtClean="0"/>
              <a:t>Naresuan</a:t>
            </a:r>
            <a:r>
              <a:rPr lang="en-US" baseline="0" dirty="0" smtClean="0"/>
              <a:t> University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17093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Methodology: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quantitative cross-sectional survey of 278 were distributed randomly to the medical students in Faculty of Medicine,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composed of 2 groups of student which are pre-clinical student (1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–3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year) and clinical student (4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-6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year). 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F93C5-20A2-4BEC-95EB-A03DFFDBAC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991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300 </a:t>
            </a:r>
            <a:r>
              <a:rPr lang="en-US" sz="1200" dirty="0" smtClean="0"/>
              <a:t>questionnaires were distributed and</a:t>
            </a:r>
            <a:r>
              <a:rPr lang="en-US" sz="1200" baseline="0" dirty="0" smtClean="0"/>
              <a:t> 218 were returned. </a:t>
            </a: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samples answered the questions containing of basic information, utilization of online medical database, barriers for a more extended utilization and problems to access the online medical database.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differences in the proportions were analyzed using a Chi-squared test, a p-value less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0.05 was considered significant.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And all</a:t>
            </a:r>
            <a:r>
              <a:rPr lang="en-US" sz="1200" b="1" baseline="0" dirty="0" smtClean="0"/>
              <a:t> the </a:t>
            </a:r>
            <a:r>
              <a:rPr lang="en-US" sz="1200" b="1" baseline="0" dirty="0" err="1" smtClean="0"/>
              <a:t>adove</a:t>
            </a:r>
            <a:r>
              <a:rPr lang="en-US" sz="1200" b="1" baseline="0" dirty="0" smtClean="0"/>
              <a:t> mention d</a:t>
            </a:r>
            <a:r>
              <a:rPr lang="en-US" sz="1200" b="1" dirty="0" smtClean="0"/>
              <a:t>ata were collected</a:t>
            </a:r>
            <a:r>
              <a:rPr lang="en-US" sz="1200" b="1" baseline="0" dirty="0" smtClean="0"/>
              <a:t> last</a:t>
            </a:r>
            <a:r>
              <a:rPr lang="en-US" sz="1200" b="1" dirty="0" smtClean="0"/>
              <a:t> October, 2555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F93C5-20A2-4BEC-95EB-A03DFFDBAC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314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are the example questionnaire that was distributed to medical student which composed of online questionnaire form and the paper form.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th-TH" smtClean="0"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57752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medical</a:t>
            </a:r>
            <a:r>
              <a:rPr lang="en-US" baseline="0" dirty="0" smtClean="0"/>
              <a:t> ethic that was considered in this research was : the purpose of this study was clearly explained and an introductory letter regarding confidentiality was also being considered.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th-TH" smtClean="0"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31467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 now Let’s see the result!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th-TH" smtClean="0"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59634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</a:pP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compare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response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rate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between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clinical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preclinical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students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</a:p>
          <a:p>
            <a:pPr defTabSz="914400">
              <a:lnSpc>
                <a:spcPct val="100000"/>
              </a:lnSpc>
            </a:pPr>
            <a:endParaRPr lang="th-TH" sz="1200" dirty="0" smtClean="0">
              <a:solidFill>
                <a:srgbClr val="3C474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total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two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hundred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eighteen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or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seventy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eight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point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two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percent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(78.42%)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medical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students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completed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questionnaires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</a:p>
          <a:p>
            <a:pPr defTabSz="914400">
              <a:lnSpc>
                <a:spcPct val="100000"/>
              </a:lnSpc>
            </a:pPr>
            <a:endParaRPr lang="th-TH" sz="1200" dirty="0" smtClean="0">
              <a:solidFill>
                <a:srgbClr val="3C474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fifty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point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six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54.6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percent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were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clinical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students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remaining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were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clinical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students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8803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</a:pP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graph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shows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defTabSz="914400">
              <a:lnSpc>
                <a:spcPct val="100000"/>
              </a:lnSpc>
            </a:pP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Majority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clinical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student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(86.9%)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have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used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online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medical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database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</a:p>
          <a:p>
            <a:pPr defTabSz="914400">
              <a:lnSpc>
                <a:spcPct val="100000"/>
              </a:lnSpc>
            </a:pPr>
            <a:endParaRPr lang="th-TH" sz="1200" dirty="0" smtClean="0">
              <a:solidFill>
                <a:srgbClr val="3C474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whereas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</a:t>
            </a:r>
          </a:p>
          <a:p>
            <a:pPr defTabSz="914400">
              <a:lnSpc>
                <a:spcPct val="100000"/>
              </a:lnSpc>
            </a:pPr>
            <a:endParaRPr lang="th-TH" sz="1200" dirty="0" smtClean="0">
              <a:solidFill>
                <a:srgbClr val="3C474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clinical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students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have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use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lesser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extent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about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fourty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point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two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(41.2%)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compared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to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clinical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students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endParaRPr lang="th-TH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th-TH" smtClean="0"/>
              <a:t>17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5266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</a:pP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clinical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student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tend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to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use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database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more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than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clinical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students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significantly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p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value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. O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five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(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OR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=9, 95%CI 4.7-18.8). </a:t>
            </a:r>
          </a:p>
          <a:p>
            <a:pPr defTabSz="914400">
              <a:lnSpc>
                <a:spcPct val="100000"/>
              </a:lnSpc>
            </a:pPr>
            <a:endParaRPr lang="th-TH" sz="1200" dirty="0" smtClean="0">
              <a:solidFill>
                <a:srgbClr val="3C474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There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many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online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databases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like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uptodate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</a:p>
          <a:p>
            <a:pPr defTabSz="914400">
              <a:lnSpc>
                <a:spcPct val="100000"/>
              </a:lnSpc>
            </a:pP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pubmed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</a:p>
          <a:p>
            <a:pPr defTabSz="914400">
              <a:lnSpc>
                <a:spcPct val="100000"/>
              </a:lnSpc>
            </a:pP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OVID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</a:p>
          <a:p>
            <a:pPr defTabSz="914400">
              <a:lnSpc>
                <a:spcPct val="100000"/>
              </a:lnSpc>
            </a:pP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science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direct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defTabSz="914400">
              <a:lnSpc>
                <a:spcPct val="100000"/>
              </a:lnSpc>
            </a:pP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md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consult</a:t>
            </a:r>
            <a:endParaRPr lang="th-TH" sz="1200" dirty="0" smtClean="0">
              <a:solidFill>
                <a:srgbClr val="3C474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Or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etc</a:t>
            </a:r>
            <a:endParaRPr lang="th-TH" sz="1200" dirty="0" smtClean="0">
              <a:solidFill>
                <a:srgbClr val="3C474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</a:t>
            </a:r>
            <a:endParaRPr lang="th-TH" sz="1200" dirty="0" smtClean="0">
              <a:solidFill>
                <a:srgbClr val="3C474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from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all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available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online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databases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clear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that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 </a:t>
            </a:r>
          </a:p>
          <a:p>
            <a:pPr defTabSz="914400">
              <a:lnSpc>
                <a:spcPct val="100000"/>
              </a:lnSpc>
            </a:pP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AccessMedicine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most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popular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database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both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group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defTabSz="914400">
              <a:lnSpc>
                <a:spcPct val="100000"/>
              </a:lnSpc>
            </a:pP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(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there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sixty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seven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point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three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67.3%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clinical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students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</a:p>
          <a:p>
            <a:pPr defTabSz="914400">
              <a:lnSpc>
                <a:spcPct val="100000"/>
              </a:lnSpc>
            </a:pPr>
            <a:endParaRPr lang="th-TH" sz="1200" dirty="0" smtClean="0">
              <a:solidFill>
                <a:srgbClr val="3C474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seventy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seven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point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nine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percent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77.9%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clinical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students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) </a:t>
            </a:r>
          </a:p>
          <a:p>
            <a:pPr defTabSz="914400">
              <a:lnSpc>
                <a:spcPct val="100000"/>
              </a:lnSpc>
            </a:pPr>
            <a:endParaRPr lang="th-TH" sz="1200" dirty="0" smtClean="0">
              <a:solidFill>
                <a:srgbClr val="3C474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followed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by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pubmed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database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71.1%.</a:t>
            </a:r>
            <a:endParaRPr lang="th-TH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4915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</a:pP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frequency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using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online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medical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databases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shows</a:t>
            </a:r>
            <a:endParaRPr lang="th-TH" sz="1200" dirty="0" smtClean="0">
              <a:solidFill>
                <a:srgbClr val="3C474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endParaRPr lang="th-TH" sz="1200" dirty="0" smtClean="0">
              <a:solidFill>
                <a:srgbClr val="3C474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Most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clinical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students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access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online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databases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less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than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once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a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week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(32.1%). </a:t>
            </a:r>
          </a:p>
          <a:p>
            <a:pPr defTabSz="914400">
              <a:lnSpc>
                <a:spcPct val="100000"/>
              </a:lnSpc>
            </a:pPr>
            <a:endParaRPr lang="th-TH" sz="1200" dirty="0" smtClean="0">
              <a:solidFill>
                <a:srgbClr val="3C474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These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reflex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that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they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use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very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limited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</a:t>
            </a:r>
            <a:endParaRPr lang="th-TH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h-TH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28976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This study reveals the barrier of utilization of online medical databases and</a:t>
            </a:r>
            <a:r>
              <a:rPr lang="en-US" baseline="0" dirty="0" smtClean="0"/>
              <a:t> it shows that</a:t>
            </a:r>
            <a:r>
              <a:rPr lang="en-US" dirty="0" smtClean="0"/>
              <a:t> most of the medical students are not aware of online database services that are</a:t>
            </a:r>
            <a:r>
              <a:rPr lang="en-US" baseline="0" dirty="0" smtClean="0"/>
              <a:t> </a:t>
            </a:r>
            <a:r>
              <a:rPr lang="en-US" dirty="0" smtClean="0"/>
              <a:t>available in the </a:t>
            </a:r>
            <a:r>
              <a:rPr lang="en-US" dirty="0" err="1" smtClean="0"/>
              <a:t>Naresuan</a:t>
            </a:r>
            <a:r>
              <a:rPr lang="en-US" dirty="0" smtClean="0"/>
              <a:t> University </a:t>
            </a:r>
            <a:r>
              <a:rPr lang="en-US" dirty="0" err="1" smtClean="0"/>
              <a:t>Librar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512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Ms. </a:t>
            </a:r>
            <a:r>
              <a:rPr lang="en-US" baseline="0" dirty="0" err="1" smtClean="0"/>
              <a:t>Sudada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Boonpeng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Yeshi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Galex</a:t>
            </a:r>
            <a:r>
              <a:rPr lang="en-US" baseline="0" dirty="0" smtClean="0"/>
              <a:t>, and I’m </a:t>
            </a:r>
            <a:r>
              <a:rPr lang="en-US" baseline="0" dirty="0" err="1" smtClean="0"/>
              <a:t>Pimchanok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Chitanawakhun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565400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therefore, It can be concluded that both pre-clinical and clinical medical students have a limited use of online medical databases. </a:t>
            </a:r>
          </a:p>
          <a:p>
            <a:r>
              <a:rPr lang="en-US" dirty="0" smtClean="0"/>
              <a:t>The main obstacle to overcome is to promote the awareness of online database</a:t>
            </a:r>
            <a:r>
              <a:rPr lang="en-US" baseline="0" dirty="0" smtClean="0"/>
              <a:t>s that is </a:t>
            </a:r>
            <a:r>
              <a:rPr lang="en-US" dirty="0" smtClean="0"/>
              <a:t>available in the library.</a:t>
            </a:r>
          </a:p>
          <a:p>
            <a:endParaRPr lang="en-US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23306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th-TH" smtClean="0"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69472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r>
              <a:rPr lang="en-US" baseline="0" dirty="0" smtClean="0"/>
              <a:t>, I’m going to present this study about ten minutes that compose of the background to the conclusion of the research.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8587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921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</a:pP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movement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towards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evidence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based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practice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makes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explicit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need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for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access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to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current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best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evidence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to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improve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health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which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have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been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made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more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available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currently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updated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by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online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medical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database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resources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Not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only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physicians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medical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students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have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been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affected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by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this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evidence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-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based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information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6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as</a:t>
            </a:r>
            <a:r>
              <a:rPr lang="th-TH" sz="16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well. </a:t>
            </a:r>
            <a:endParaRPr lang="th-TH" sz="1200" dirty="0">
              <a:solidFill>
                <a:srgbClr val="3C4743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F93C5-20A2-4BEC-95EB-A03DFFDBAC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91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lnSpc>
                <a:spcPct val="100000"/>
              </a:lnSpc>
            </a:pP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21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century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apart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from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goolgle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bing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,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onesearch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database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there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are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many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online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databases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that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provide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accurate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concise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information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according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to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need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of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person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Which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include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access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medicine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wiley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,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uptodate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,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md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consult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etc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..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Which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easy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to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used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and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is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being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made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available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to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every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one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in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naresuan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 </a:t>
            </a:r>
            <a:r>
              <a:rPr lang="th-TH" sz="1200" dirty="0" err="1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university</a:t>
            </a:r>
            <a:r>
              <a:rPr lang="th-TH" sz="1200" dirty="0" smtClean="0">
                <a:solidFill>
                  <a:srgbClr val="3C4743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. </a:t>
            </a:r>
          </a:p>
          <a:p>
            <a:pPr defTabSz="914400">
              <a:lnSpc>
                <a:spcPct val="100000"/>
              </a:lnSpc>
            </a:pPr>
            <a:endParaRPr lang="th-TH" sz="1200" dirty="0" smtClean="0">
              <a:solidFill>
                <a:srgbClr val="3C4743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defTabSz="914400">
              <a:lnSpc>
                <a:spcPct val="100000"/>
              </a:lnSpc>
            </a:pPr>
            <a:r>
              <a:rPr lang="en-US" dirty="0" smtClean="0"/>
              <a:t>The </a:t>
            </a:r>
            <a:r>
              <a:rPr lang="en-US" dirty="0" err="1" smtClean="0"/>
              <a:t>Naresuan</a:t>
            </a:r>
            <a:r>
              <a:rPr lang="en-US" dirty="0" smtClean="0"/>
              <a:t> University also has an online medical database services, but there’s no concrete research about using online medical databases .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F93C5-20A2-4BEC-95EB-A03DFFDBAC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32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purpose of this study is to determine the rate of using online medical databases by medical students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Naresuan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University. The problems of using the online medical databases are also identified.</a:t>
            </a: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F93C5-20A2-4BEC-95EB-A03DFFDBAC5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7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research made an</a:t>
            </a:r>
            <a:r>
              <a:rPr lang="en-US" baseline="0" dirty="0" smtClean="0"/>
              <a:t> assumption that the rate of using online </a:t>
            </a:r>
            <a:r>
              <a:rPr lang="en-US" sz="1200" dirty="0" smtClean="0"/>
              <a:t>database  varies </a:t>
            </a:r>
            <a:r>
              <a:rPr lang="en-US" sz="1200" dirty="0" err="1" smtClean="0"/>
              <a:t>betweeen</a:t>
            </a:r>
            <a:r>
              <a:rPr lang="en-US" sz="1200" dirty="0" smtClean="0"/>
              <a:t> clinic and </a:t>
            </a:r>
            <a:r>
              <a:rPr lang="en-US" sz="1200" dirty="0" err="1" smtClean="0"/>
              <a:t>preclinic</a:t>
            </a:r>
            <a:r>
              <a:rPr lang="en-US" sz="1200" dirty="0" smtClean="0"/>
              <a:t> medical student</a:t>
            </a:r>
            <a:r>
              <a:rPr lang="en-US" sz="1200" baseline="0" dirty="0" smtClean="0"/>
              <a:t> and its assumed that clinical students used more online database compare to </a:t>
            </a:r>
            <a:r>
              <a:rPr lang="en-US" sz="1200" baseline="0" dirty="0" err="1" smtClean="0"/>
              <a:t>preclinic</a:t>
            </a:r>
            <a:r>
              <a:rPr lang="en-US" sz="1200" baseline="0" dirty="0" smtClean="0"/>
              <a:t> student because they directly deals with a patients </a:t>
            </a:r>
            <a:r>
              <a:rPr lang="en-US" sz="1200" baseline="0" dirty="0" err="1" smtClean="0"/>
              <a:t>inorder</a:t>
            </a:r>
            <a:r>
              <a:rPr lang="en-US" sz="1200" baseline="0" dirty="0" smtClean="0"/>
              <a:t> to treat and manage them.</a:t>
            </a:r>
            <a:endParaRPr lang="en-US" sz="1200" dirty="0" smtClean="0"/>
          </a:p>
          <a:p>
            <a:r>
              <a:rPr lang="en-US" sz="1200" dirty="0" smtClean="0"/>
              <a:t>Both </a:t>
            </a:r>
            <a:r>
              <a:rPr lang="en-US" sz="1200" dirty="0" err="1" smtClean="0"/>
              <a:t>preclinic</a:t>
            </a:r>
            <a:r>
              <a:rPr lang="en-US" sz="1200" dirty="0" smtClean="0"/>
              <a:t> and clinic have problems  in using online database. Some lack knowledge</a:t>
            </a:r>
            <a:r>
              <a:rPr lang="en-US" sz="1200" baseline="0" dirty="0" smtClean="0"/>
              <a:t> of online database and have no idea how to access them whereas some prefer </a:t>
            </a:r>
            <a:r>
              <a:rPr lang="en-US" sz="1200" baseline="0" dirty="0" err="1" smtClean="0"/>
              <a:t>thai</a:t>
            </a:r>
            <a:r>
              <a:rPr lang="en-US" sz="1200" baseline="0" dirty="0" smtClean="0"/>
              <a:t> textbook.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094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Ok next</a:t>
            </a:r>
            <a:r>
              <a:rPr lang="en-US" baseline="0" dirty="0" smtClean="0"/>
              <a:t> I’m going to present methodology of this </a:t>
            </a:r>
            <a:r>
              <a:rPr lang="en-US" baseline="0" dirty="0" err="1" smtClean="0"/>
              <a:t>reseach</a:t>
            </a:r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2526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82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3790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8294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891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244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159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961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7047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792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3832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2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5312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881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2CCFE9AC-F15C-4FA0-A6F1-298829FA691D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BD266BE7-899D-4075-917F-DBDE33B6B6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770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2CCFE9AC-F15C-4FA0-A6F1-298829FA691D}" type="datetimeFigureOut">
              <a:rPr lang="th-TH" smtClean="0"/>
              <a:t>24/12/56</a:t>
            </a:fld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BD266BE7-899D-4075-917F-DBDE33B6B6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67951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openxmlformats.org/officeDocument/2006/relationships/image" Target="../media/image12.gif"/><Relationship Id="rId18" Type="http://schemas.openxmlformats.org/officeDocument/2006/relationships/image" Target="../media/image16.jpeg"/><Relationship Id="rId3" Type="http://schemas.openxmlformats.org/officeDocument/2006/relationships/image" Target="../media/image5.gif"/><Relationship Id="rId7" Type="http://schemas.openxmlformats.org/officeDocument/2006/relationships/image" Target="../media/image8.png"/><Relationship Id="rId12" Type="http://schemas.openxmlformats.org/officeDocument/2006/relationships/image" Target="../media/image11.pn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11" Type="http://schemas.openxmlformats.org/officeDocument/2006/relationships/hyperlink" Target="http://www.annualreviews.org/" TargetMode="External"/><Relationship Id="rId5" Type="http://schemas.openxmlformats.org/officeDocument/2006/relationships/image" Target="../media/image6.gif"/><Relationship Id="rId15" Type="http://schemas.openxmlformats.org/officeDocument/2006/relationships/image" Target="../media/image13.gif"/><Relationship Id="rId10" Type="http://schemas.openxmlformats.org/officeDocument/2006/relationships/image" Target="../media/image10.gif"/><Relationship Id="rId4" Type="http://schemas.openxmlformats.org/officeDocument/2006/relationships/hyperlink" Target="http://www.accessmedicine.com/home.aspx" TargetMode="External"/><Relationship Id="rId9" Type="http://schemas.openxmlformats.org/officeDocument/2006/relationships/hyperlink" Target="http://search.proquest.com/?accountid=49790" TargetMode="External"/><Relationship Id="rId14" Type="http://schemas.openxmlformats.org/officeDocument/2006/relationships/hyperlink" Target="http://onlinelibrary.wiley.com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931024"/>
            <a:ext cx="10572000" cy="3256417"/>
          </a:xfrm>
          <a:prstGeom prst="roundRect">
            <a:avLst/>
          </a:prstGeom>
          <a:solidFill>
            <a:schemeClr val="tx1">
              <a:alpha val="37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Use of Online Medical Databases by Medical Students in the Faculty of Medicine, </a:t>
            </a:r>
            <a:r>
              <a:rPr lang="en-US" sz="600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Naresuan</a:t>
            </a:r>
            <a:r>
              <a:rPr lang="en-US" sz="6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University</a:t>
            </a:r>
            <a:endParaRPr lang="en-US" sz="6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December 25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, 2013</a:t>
            </a:r>
          </a:p>
          <a:p>
            <a:r>
              <a:rPr lang="en-US" sz="2800" b="1" dirty="0" err="1" smtClean="0"/>
              <a:t>Naresuan</a:t>
            </a:r>
            <a:r>
              <a:rPr lang="en-US" sz="2800" b="1" dirty="0" smtClean="0"/>
              <a:t> University Hospital, Faculty of Medicine, </a:t>
            </a:r>
            <a:r>
              <a:rPr lang="en-US" sz="2800" b="1" dirty="0" err="1" smtClean="0"/>
              <a:t>Naresuan</a:t>
            </a:r>
            <a:r>
              <a:rPr lang="en-US" sz="2800" b="1" dirty="0" smtClean="0"/>
              <a:t> University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809999" y="2951396"/>
            <a:ext cx="10561419" cy="1468800"/>
          </a:xfrm>
        </p:spPr>
        <p:txBody>
          <a:bodyPr/>
          <a:lstStyle/>
          <a:p>
            <a:r>
              <a:rPr lang="en-US" sz="8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Methodology</a:t>
            </a:r>
            <a:endParaRPr lang="en-US" sz="8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 anchor="b">
            <a:noAutofit/>
          </a:bodyPr>
          <a:lstStyle/>
          <a:p>
            <a:endParaRPr lang="en-US" sz="5400" b="1" dirty="0"/>
          </a:p>
        </p:txBody>
      </p:sp>
      <p:pic>
        <p:nvPicPr>
          <p:cNvPr id="4" name="Picture Placeholder 6" descr="Graduate in cap and gown hugging another person" title="Sample Pictu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8566" y="533519"/>
            <a:ext cx="6010656" cy="4835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162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Methodology I</a:t>
            </a:r>
            <a:endParaRPr lang="th-TH" sz="6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10742"/>
          </a:xfrm>
        </p:spPr>
        <p:txBody>
          <a:bodyPr>
            <a:noAutofit/>
          </a:bodyPr>
          <a:lstStyle/>
          <a:p>
            <a:pPr marL="623888" indent="-623888"/>
            <a:r>
              <a:rPr lang="en-US" sz="3600" b="1" dirty="0" smtClean="0"/>
              <a:t>Design: Survey research, Cross-section study</a:t>
            </a:r>
          </a:p>
          <a:p>
            <a:pPr marL="623888" indent="-623888"/>
            <a:r>
              <a:rPr lang="en-US" sz="3600" b="1" dirty="0"/>
              <a:t>Population: Medicine student in Faculty of Medicine </a:t>
            </a:r>
            <a:r>
              <a:rPr lang="en-US" sz="3600" b="1" dirty="0" err="1"/>
              <a:t>Naresuan</a:t>
            </a:r>
            <a:r>
              <a:rPr lang="en-US" sz="3600" b="1" dirty="0"/>
              <a:t> University of 909 people, 2555</a:t>
            </a:r>
          </a:p>
          <a:p>
            <a:pPr marL="623888" indent="-623888"/>
            <a:r>
              <a:rPr lang="en-US" sz="3600" b="1" dirty="0"/>
              <a:t>Sampling: 278 samples</a:t>
            </a:r>
          </a:p>
          <a:p>
            <a:pPr marL="1262063" lvl="1" indent="-638175"/>
            <a:r>
              <a:rPr lang="en-US" sz="3600" b="1" dirty="0"/>
              <a:t>Pre-clinical student (1</a:t>
            </a:r>
            <a:r>
              <a:rPr lang="en-US" sz="3600" b="1" baseline="30000" dirty="0"/>
              <a:t>st</a:t>
            </a:r>
            <a:r>
              <a:rPr lang="en-US" sz="3600" b="1" dirty="0"/>
              <a:t>–3</a:t>
            </a:r>
            <a:r>
              <a:rPr lang="en-US" sz="3600" b="1" baseline="30000" dirty="0"/>
              <a:t>rd</a:t>
            </a:r>
            <a:r>
              <a:rPr lang="en-US" sz="3600" b="1" dirty="0"/>
              <a:t> year)</a:t>
            </a:r>
          </a:p>
          <a:p>
            <a:pPr marL="1262063" lvl="1" indent="-638175"/>
            <a:r>
              <a:rPr lang="en-US" sz="3600" b="1" dirty="0"/>
              <a:t>Clinical student (4</a:t>
            </a:r>
            <a:r>
              <a:rPr lang="en-US" sz="3600" b="1" baseline="30000" dirty="0"/>
              <a:t>th</a:t>
            </a:r>
            <a:r>
              <a:rPr lang="en-US" sz="3600" b="1" dirty="0"/>
              <a:t>-6</a:t>
            </a:r>
            <a:r>
              <a:rPr lang="en-US" sz="3600" b="1" baseline="30000" dirty="0"/>
              <a:t>th</a:t>
            </a:r>
            <a:r>
              <a:rPr lang="en-US" sz="3600" b="1" dirty="0"/>
              <a:t> year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15041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Methodology II</a:t>
            </a:r>
            <a:endParaRPr lang="th-TH" sz="6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74738" indent="-706438"/>
            <a:endParaRPr lang="en-US" sz="3600" b="1" dirty="0"/>
          </a:p>
          <a:p>
            <a:pPr marL="1074738" indent="-706438"/>
            <a:r>
              <a:rPr lang="en-US" sz="3600" b="1" dirty="0"/>
              <a:t>Tool: 300 questionnaires were returned out of 218</a:t>
            </a:r>
          </a:p>
          <a:p>
            <a:pPr marL="1074738" indent="-706438"/>
            <a:r>
              <a:rPr lang="en-US" sz="3600" b="1" dirty="0"/>
              <a:t>Statistic: Chi-squared test, p-value &lt; 0.05</a:t>
            </a:r>
            <a:endParaRPr lang="th-TH" sz="3600" b="1" dirty="0"/>
          </a:p>
          <a:p>
            <a:pPr marL="1074738" indent="-706438"/>
            <a:r>
              <a:rPr lang="en-US" sz="3600" b="1" dirty="0" smtClean="0"/>
              <a:t>Data </a:t>
            </a:r>
            <a:r>
              <a:rPr lang="en-US" sz="3600" b="1" dirty="0"/>
              <a:t>collection timing: October, 2555</a:t>
            </a:r>
          </a:p>
          <a:p>
            <a:pPr marL="623888" indent="-623888"/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90691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Design: The </a:t>
            </a:r>
            <a:r>
              <a:rPr lang="en-US" dirty="0" err="1" smtClean="0"/>
              <a:t>Questionaires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Paper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Google Doc (Online form)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6297295" y="2751138"/>
            <a:ext cx="4975859" cy="3109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13120" r="11900" b="3680"/>
          <a:stretch/>
        </p:blipFill>
        <p:spPr bwMode="auto">
          <a:xfrm>
            <a:off x="1280160" y="2755392"/>
            <a:ext cx="4523232" cy="313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13120" r="11900" b="3680"/>
          <a:stretch/>
        </p:blipFill>
        <p:spPr bwMode="auto">
          <a:xfrm>
            <a:off x="0" y="0"/>
            <a:ext cx="9875520" cy="684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2" t="6783" r="17310" b="28718"/>
          <a:stretch/>
        </p:blipFill>
        <p:spPr bwMode="auto">
          <a:xfrm>
            <a:off x="3437604" y="158496"/>
            <a:ext cx="11058684" cy="6847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4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Ethical </a:t>
            </a:r>
            <a:r>
              <a:rPr lang="en-US" sz="4000" dirty="0" smtClean="0"/>
              <a:t>considerations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902742"/>
          </a:xfrm>
        </p:spPr>
        <p:txBody>
          <a:bodyPr>
            <a:normAutofit/>
          </a:bodyPr>
          <a:lstStyle/>
          <a:p>
            <a:pPr marL="711200" indent="-711200">
              <a:spcBef>
                <a:spcPts val="600"/>
              </a:spcBef>
            </a:pPr>
            <a:r>
              <a:rPr lang="en-US" sz="4400" b="1" dirty="0" smtClean="0"/>
              <a:t>The </a:t>
            </a:r>
            <a:r>
              <a:rPr lang="en-US" sz="4400" b="1" dirty="0"/>
              <a:t>questionnaire was accompanied with an </a:t>
            </a:r>
            <a:r>
              <a:rPr lang="en-US" sz="4400" b="1" dirty="0" smtClean="0"/>
              <a:t>….</a:t>
            </a:r>
            <a:endParaRPr lang="en-US" sz="4400" b="1" dirty="0"/>
          </a:p>
          <a:p>
            <a:pPr marL="1436688" lvl="1" indent="-725488">
              <a:spcBef>
                <a:spcPts val="600"/>
              </a:spcBef>
            </a:pPr>
            <a:r>
              <a:rPr lang="en-US" sz="4400" b="1" dirty="0" smtClean="0"/>
              <a:t>Introductory </a:t>
            </a:r>
            <a:r>
              <a:rPr lang="en-US" sz="4400" b="1" dirty="0"/>
              <a:t>letter regarding confidentiality</a:t>
            </a:r>
          </a:p>
          <a:p>
            <a:pPr marL="1436688" lvl="1" indent="-725488">
              <a:spcBef>
                <a:spcPts val="600"/>
              </a:spcBef>
            </a:pPr>
            <a:r>
              <a:rPr lang="en-US" sz="4400" b="1" dirty="0" smtClean="0"/>
              <a:t>The </a:t>
            </a:r>
            <a:r>
              <a:rPr lang="en-US" sz="4400" b="1" dirty="0"/>
              <a:t>purpose of this </a:t>
            </a:r>
            <a:r>
              <a:rPr lang="en-US" sz="4400" b="1" dirty="0" smtClean="0"/>
              <a:t>study</a:t>
            </a:r>
            <a:endParaRPr lang="en-US" sz="4400" b="1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428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Results</a:t>
            </a:r>
            <a:endParaRPr lang="en-US" sz="6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Placeholder 6" descr="Graduate in cap and gown hugging another person" title="Sample Pictu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000" y="533519"/>
            <a:ext cx="6010656" cy="4835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5931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Demographic data of respondents</a:t>
            </a:r>
            <a:endParaRPr lang="en-US" sz="6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79606917"/>
              </p:ext>
            </p:extLst>
          </p:nvPr>
        </p:nvGraphicFramePr>
        <p:xfrm>
          <a:off x="2149274" y="2064860"/>
          <a:ext cx="6944849" cy="4643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8027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Using </a:t>
            </a:r>
            <a:r>
              <a:rPr lang="en-US" sz="6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online medical databases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402876"/>
              </p:ext>
            </p:extLst>
          </p:nvPr>
        </p:nvGraphicFramePr>
        <p:xfrm>
          <a:off x="1879599" y="2166257"/>
          <a:ext cx="9383487" cy="4691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184569" y="4588328"/>
            <a:ext cx="1686302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Have use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348547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Using </a:t>
            </a:r>
            <a:r>
              <a:rPr lang="en-US" sz="6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online medical databases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2787564"/>
              </p:ext>
            </p:extLst>
          </p:nvPr>
        </p:nvGraphicFramePr>
        <p:xfrm>
          <a:off x="482138" y="1828456"/>
          <a:ext cx="10243773" cy="4828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5-Point Star 2"/>
          <p:cNvSpPr/>
          <p:nvPr/>
        </p:nvSpPr>
        <p:spPr>
          <a:xfrm>
            <a:off x="10254344" y="5976256"/>
            <a:ext cx="261258" cy="261257"/>
          </a:xfrm>
          <a:prstGeom prst="star5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5-Point Star 4"/>
          <p:cNvSpPr/>
          <p:nvPr/>
        </p:nvSpPr>
        <p:spPr>
          <a:xfrm>
            <a:off x="10123715" y="2666999"/>
            <a:ext cx="261258" cy="261257"/>
          </a:xfrm>
          <a:prstGeom prst="star5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5-Point Star 5"/>
          <p:cNvSpPr/>
          <p:nvPr/>
        </p:nvSpPr>
        <p:spPr>
          <a:xfrm>
            <a:off x="4103916" y="2732311"/>
            <a:ext cx="261258" cy="261257"/>
          </a:xfrm>
          <a:prstGeom prst="star5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5-Point Star 6"/>
          <p:cNvSpPr/>
          <p:nvPr/>
        </p:nvSpPr>
        <p:spPr>
          <a:xfrm>
            <a:off x="3227616" y="6106884"/>
            <a:ext cx="261258" cy="261257"/>
          </a:xfrm>
          <a:prstGeom prst="star5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024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169601"/>
            <a:ext cx="12001500" cy="1397941"/>
          </a:xfrm>
        </p:spPr>
        <p:txBody>
          <a:bodyPr>
            <a:noAutofit/>
          </a:bodyPr>
          <a:lstStyle/>
          <a:p>
            <a:r>
              <a:rPr lang="en-US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Frequency of using of online medical databases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7440977"/>
              </p:ext>
            </p:extLst>
          </p:nvPr>
        </p:nvGraphicFramePr>
        <p:xfrm>
          <a:off x="535709" y="2008493"/>
          <a:ext cx="11075720" cy="4704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Oval 2"/>
          <p:cNvSpPr/>
          <p:nvPr/>
        </p:nvSpPr>
        <p:spPr>
          <a:xfrm>
            <a:off x="1567543" y="1796143"/>
            <a:ext cx="1534886" cy="414745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492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Research Team</a:t>
            </a:r>
            <a:endParaRPr lang="en-US" sz="6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552883"/>
              </p:ext>
            </p:extLst>
          </p:nvPr>
        </p:nvGraphicFramePr>
        <p:xfrm>
          <a:off x="1279523" y="2531110"/>
          <a:ext cx="9400668" cy="24384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700334"/>
                <a:gridCol w="4700334"/>
              </a:tblGrid>
              <a:tr h="0"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Name</a:t>
                      </a:r>
                      <a:endParaRPr lang="en-US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b="1" dirty="0" smtClean="0"/>
                        <a:t>Student code</a:t>
                      </a:r>
                      <a:endParaRPr lang="en-US" sz="4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/>
                        <a:t>Suchada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Boonpeng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52461046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err="1" smtClean="0"/>
                        <a:t>Pimchanok</a:t>
                      </a:r>
                      <a:r>
                        <a:rPr lang="en-US" sz="3200" b="1" dirty="0" smtClean="0"/>
                        <a:t> </a:t>
                      </a:r>
                      <a:r>
                        <a:rPr lang="en-US" sz="3200" b="1" dirty="0" err="1" smtClean="0"/>
                        <a:t>Chittanavakun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52460710</a:t>
                      </a:r>
                      <a:endParaRPr lang="en-US" sz="3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Mr.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baseline="0" dirty="0" err="1" smtClean="0"/>
                        <a:t>Yeshi</a:t>
                      </a:r>
                      <a:r>
                        <a:rPr lang="en-US" sz="3200" b="1" baseline="0" dirty="0" smtClean="0"/>
                        <a:t> </a:t>
                      </a:r>
                      <a:r>
                        <a:rPr lang="en-US" sz="3200" b="1" baseline="0" dirty="0" err="1" smtClean="0"/>
                        <a:t>Galex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smtClean="0"/>
                        <a:t>52461342</a:t>
                      </a:r>
                      <a:endParaRPr lang="en-US" sz="32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255776" y="5259800"/>
            <a:ext cx="10436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year medical student, Faculty of medicine, </a:t>
            </a:r>
            <a:r>
              <a:rPr lang="en-US" sz="2800" b="1" dirty="0" err="1" smtClean="0"/>
              <a:t>Naresuan</a:t>
            </a:r>
            <a:r>
              <a:rPr lang="en-US" sz="2800" b="1" dirty="0" smtClean="0"/>
              <a:t> University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11838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Problem in using online medical data</a:t>
            </a:r>
            <a:endParaRPr lang="en-US" sz="6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534567279"/>
              </p:ext>
            </p:extLst>
          </p:nvPr>
        </p:nvGraphicFramePr>
        <p:xfrm>
          <a:off x="271850" y="1915297"/>
          <a:ext cx="11689492" cy="4732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625" y="4841901"/>
            <a:ext cx="508739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C000"/>
                </a:solidFill>
              </a:rPr>
              <a:t>Lack knowledge of availability of online service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625" y="4327229"/>
            <a:ext cx="508739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C000"/>
                </a:solidFill>
              </a:rPr>
              <a:t>Don’t know type of service that is being </a:t>
            </a:r>
            <a:r>
              <a:rPr lang="en-US" sz="2400" b="1" dirty="0" smtClean="0">
                <a:solidFill>
                  <a:srgbClr val="FFC000"/>
                </a:solidFill>
              </a:rPr>
              <a:t>provided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25" y="3835980"/>
            <a:ext cx="508739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C000"/>
                </a:solidFill>
              </a:rPr>
              <a:t>Lack </a:t>
            </a:r>
            <a:r>
              <a:rPr lang="en-US" sz="2400" b="1" dirty="0">
                <a:solidFill>
                  <a:srgbClr val="FFC000"/>
                </a:solidFill>
              </a:rPr>
              <a:t>knowledge to </a:t>
            </a:r>
            <a:r>
              <a:rPr lang="en-US" sz="2400" b="1" dirty="0" smtClean="0">
                <a:solidFill>
                  <a:srgbClr val="FFC000"/>
                </a:solidFill>
              </a:rPr>
              <a:t>join the database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77772"/>
            <a:ext cx="508739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C000"/>
                </a:solidFill>
              </a:rPr>
              <a:t>No skill in searching information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625" y="2153312"/>
            <a:ext cx="508739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C000"/>
                </a:solidFill>
              </a:rPr>
              <a:t>No need to access the </a:t>
            </a:r>
            <a:r>
              <a:rPr lang="en-US" sz="2400" b="1" dirty="0" err="1" smtClean="0">
                <a:solidFill>
                  <a:srgbClr val="FFC000"/>
                </a:solidFill>
              </a:rPr>
              <a:t>databnase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626" y="2711520"/>
            <a:ext cx="508739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FFC000"/>
                </a:solidFill>
              </a:rPr>
              <a:t>Information provided don’t fulfill the </a:t>
            </a:r>
            <a:r>
              <a:rPr lang="en-US" sz="2400" b="1" dirty="0" smtClean="0">
                <a:solidFill>
                  <a:srgbClr val="FFC000"/>
                </a:solidFill>
              </a:rPr>
              <a:t>needs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625" y="5356573"/>
            <a:ext cx="508739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FFC000"/>
                </a:solidFill>
              </a:rPr>
              <a:t>Don’t know that we have an online database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22668" y="6265703"/>
            <a:ext cx="2849945" cy="46166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28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Conclusion</a:t>
            </a:r>
            <a:endParaRPr lang="en-US" sz="8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Placeholder 6" descr="Graduate in cap and gown hugging another person" title="Sample Pictur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0000" y="671116"/>
            <a:ext cx="6010656" cy="4835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60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Conclusion</a:t>
            </a:r>
            <a:endParaRPr lang="en-US" sz="6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0160" y="1952369"/>
            <a:ext cx="9628632" cy="4744994"/>
          </a:xfrm>
        </p:spPr>
        <p:txBody>
          <a:bodyPr>
            <a:normAutofit/>
          </a:bodyPr>
          <a:lstStyle/>
          <a:p>
            <a:pPr marL="814388" indent="-814388" algn="just"/>
            <a:r>
              <a:rPr lang="en-US" sz="4400" b="1" dirty="0" smtClean="0"/>
              <a:t>Both </a:t>
            </a:r>
            <a:r>
              <a:rPr lang="en-US" sz="4400" b="1" dirty="0"/>
              <a:t>pre-clinical and clinical medical students have a limited use </a:t>
            </a:r>
            <a:r>
              <a:rPr lang="en-US" sz="4400" b="1" dirty="0" smtClean="0"/>
              <a:t>of online </a:t>
            </a:r>
            <a:r>
              <a:rPr lang="en-US" sz="4400" b="1" dirty="0"/>
              <a:t>medical </a:t>
            </a:r>
            <a:r>
              <a:rPr lang="en-US" sz="4400" b="1" dirty="0" smtClean="0"/>
              <a:t>databases</a:t>
            </a:r>
          </a:p>
          <a:p>
            <a:pPr marL="814388" indent="-814388" algn="just"/>
            <a:r>
              <a:rPr lang="en-US" sz="4400" b="1" dirty="0" smtClean="0"/>
              <a:t>The </a:t>
            </a:r>
            <a:r>
              <a:rPr lang="en-US" sz="4400" b="1" dirty="0"/>
              <a:t>main obstacles that they face is they are not aware of online medical </a:t>
            </a:r>
            <a:r>
              <a:rPr lang="en-US" sz="4400" b="1" dirty="0" smtClean="0"/>
              <a:t>database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54180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15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Thank You</a:t>
            </a:r>
            <a:endParaRPr lang="en-US" sz="115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73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Acknowledgment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Statistical and research advisor: </a:t>
            </a:r>
            <a:r>
              <a:rPr lang="th-TH" sz="3200" b="1" dirty="0" smtClean="0"/>
              <a:t>นพ. สุวิทย์ เลิศขจรศิลป์ อาจารย์ภาควิชาวิจัย คณะแพทยศาสตร์ มหาวิทยาลัยนเรศวร</a:t>
            </a:r>
            <a:endParaRPr lang="en-US" sz="3200" b="1" dirty="0"/>
          </a:p>
          <a:p>
            <a:r>
              <a:rPr lang="en-US" sz="3200" b="1" dirty="0"/>
              <a:t>Content advisor: </a:t>
            </a:r>
            <a:r>
              <a:rPr lang="th-TH" sz="3200" b="1" dirty="0" smtClean="0"/>
              <a:t>รศ.</a:t>
            </a:r>
            <a:r>
              <a:rPr lang="th-TH" sz="3200" b="1" dirty="0"/>
              <a:t>ดร.รัตติมา จีนาพงษา ผู้อำนวยการสำนักหอสมุดมหาวิทยาลัยนเรศวร , มหาวิทยาลัย</a:t>
            </a:r>
            <a:r>
              <a:rPr lang="th-TH" sz="3200" b="1" dirty="0" smtClean="0"/>
              <a:t>นเรศวร, </a:t>
            </a:r>
            <a:r>
              <a:rPr lang="th-TH" sz="3200" b="1" dirty="0"/>
              <a:t>คณะเภสัชศาสตร์ , มหาวิทยาลัยนเรศวร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92624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Title and Contents</a:t>
            </a:r>
            <a:endParaRPr lang="en-US" sz="6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Background</a:t>
            </a:r>
          </a:p>
          <a:p>
            <a:r>
              <a:rPr lang="en-US" sz="3600" b="1" dirty="0" smtClean="0"/>
              <a:t>Objective</a:t>
            </a:r>
          </a:p>
          <a:p>
            <a:r>
              <a:rPr lang="en-US" sz="3600" b="1" dirty="0" smtClean="0"/>
              <a:t>Assumption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Methodology</a:t>
            </a:r>
            <a:endParaRPr lang="en-US" sz="3600" b="1" dirty="0"/>
          </a:p>
          <a:p>
            <a:r>
              <a:rPr lang="en-US" sz="3600" b="1" dirty="0"/>
              <a:t>Result and Analysis of results</a:t>
            </a:r>
          </a:p>
          <a:p>
            <a:r>
              <a:rPr lang="en-US" sz="3600" b="1" dirty="0" smtClean="0"/>
              <a:t>Conclusion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Background</a:t>
            </a:r>
            <a:endParaRPr lang="en-US" sz="8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6" name="Picture Placeholder 6" descr="Graduate in cap and gown hugging another person" title="Sample Pictur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0495" y="662425"/>
            <a:ext cx="6010656" cy="4835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30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www.fmh.org/images/CQ_ClinTri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894" y="2201413"/>
            <a:ext cx="3868294" cy="29656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 lot of medical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032" name="Picture 8" descr="http://img.ehowcdn.com/article-new/ehow/images/a07/lv/67/skills-medical-information-technology-training-800x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67" y="2222287"/>
            <a:ext cx="4808995" cy="29448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ounded Rectangle 5"/>
          <p:cNvSpPr/>
          <p:nvPr/>
        </p:nvSpPr>
        <p:spPr>
          <a:xfrm>
            <a:off x="1199456" y="5537200"/>
            <a:ext cx="9190732" cy="1191816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The movement towards evidence-based practice make more available and currently updated best evidence to improve health.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5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www.tsl.state.tx.us/texshare/newsletter/texzine/wp-content/uploads/2012/04/WK_Ovid_white-300px_ne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471" y="3594631"/>
            <a:ext cx="4184191" cy="1087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 descr="McGraw Hill's AccessMedicin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120" y="5782254"/>
            <a:ext cx="5199413" cy="1014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685" y="54628"/>
            <a:ext cx="10571998" cy="970450"/>
          </a:xfrm>
        </p:spPr>
        <p:txBody>
          <a:bodyPr anchor="t"/>
          <a:lstStyle/>
          <a:p>
            <a:r>
              <a:rPr lang="en-US" sz="6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The online databases</a:t>
            </a:r>
            <a:endParaRPr lang="en-US" sz="6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3077" name="Picture 5" descr="http://3.bp.blogspot.com/-noPvWYJHLJY/UFo5a4a-4rI/AAAAAAAAAmI/8zKRgSCQHOE/s1600/sciencedirect_logo_medium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971" y="4944054"/>
            <a:ext cx="4859127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https://twimg0-a.akamaihd.net/profile_images/1191413167/Springer_icon_512X512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583" y="3142722"/>
            <a:ext cx="1930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http://healthinformatics.wikispaces.com/file/view/cochrane.gif/33219037/cochrane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4" y="2639749"/>
            <a:ext cx="2108352" cy="184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ProQuest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715413"/>
            <a:ext cx="2164997" cy="769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Annual Reviews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86699"/>
            <a:ext cx="4411133" cy="11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UpToDat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047" y="2212050"/>
            <a:ext cx="3128307" cy="85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ley Online Library">
            <a:hlinkClick r:id="rId14" tooltip="return to home page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098" y="2840409"/>
            <a:ext cx="6811169" cy="45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http://www.itc.nl/Images/library/course/sciencedirect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731" y="1348364"/>
            <a:ext cx="7597131" cy="44925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http://www.dartmouth.edu/~library/biomed/about/pulse/images/uptodate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869" y="978781"/>
            <a:ext cx="8267700" cy="4133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4" name="Picture 10" descr="Wiley Online Library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29" y="1041829"/>
            <a:ext cx="8459037" cy="34248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82758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 </a:t>
            </a:r>
            <a:endParaRPr lang="en-US" sz="6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390" y="2063773"/>
            <a:ext cx="9704832" cy="4492979"/>
          </a:xfrm>
        </p:spPr>
        <p:txBody>
          <a:bodyPr>
            <a:noAutofit/>
          </a:bodyPr>
          <a:lstStyle/>
          <a:p>
            <a:pPr marL="1160463" indent="-711200"/>
            <a:r>
              <a:rPr lang="en-US" sz="3600" b="1" dirty="0" smtClean="0"/>
              <a:t>To Determine </a:t>
            </a:r>
            <a:r>
              <a:rPr lang="en-US" sz="3600" b="1" dirty="0"/>
              <a:t>the rate of using the online medical databases of </a:t>
            </a:r>
            <a:r>
              <a:rPr lang="en-US" sz="3600" b="1" dirty="0" smtClean="0"/>
              <a:t>medical </a:t>
            </a:r>
            <a:r>
              <a:rPr lang="en-US" sz="3600" b="1" dirty="0"/>
              <a:t>student </a:t>
            </a:r>
            <a:r>
              <a:rPr lang="en-US" sz="3600" b="1" dirty="0" smtClean="0"/>
              <a:t>in Faculty of medicine, </a:t>
            </a:r>
            <a:r>
              <a:rPr lang="en-US" sz="3600" b="1" dirty="0" err="1" smtClean="0"/>
              <a:t>Naresuan</a:t>
            </a:r>
            <a:r>
              <a:rPr lang="en-US" sz="3600" b="1" dirty="0" smtClean="0"/>
              <a:t> University</a:t>
            </a:r>
          </a:p>
          <a:p>
            <a:pPr marL="1160463" indent="-711200"/>
            <a:r>
              <a:rPr lang="en-US" sz="3600" b="1" dirty="0" smtClean="0"/>
              <a:t>To </a:t>
            </a:r>
            <a:r>
              <a:rPr lang="en-US" sz="3600" b="1" dirty="0"/>
              <a:t>identify the problems of using the online medical </a:t>
            </a:r>
            <a:r>
              <a:rPr lang="en-US" sz="3600" b="1" dirty="0" smtClean="0"/>
              <a:t>databases</a:t>
            </a:r>
            <a:endParaRPr lang="en-US" sz="3600" b="1" dirty="0"/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19334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Research Questions</a:t>
            </a:r>
            <a:endParaRPr lang="th-TH" sz="600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87425" indent="-725488"/>
            <a:r>
              <a:rPr lang="en-US" sz="3600" b="1" dirty="0" smtClean="0"/>
              <a:t>How many </a:t>
            </a:r>
            <a:r>
              <a:rPr lang="en-US" sz="3600" b="1" dirty="0"/>
              <a:t>medical </a:t>
            </a:r>
            <a:r>
              <a:rPr lang="en-US" sz="3600" b="1" dirty="0" smtClean="0"/>
              <a:t>students use online medical databases?</a:t>
            </a:r>
            <a:endParaRPr lang="en-US" sz="3600" b="1" dirty="0"/>
          </a:p>
          <a:p>
            <a:pPr marL="987425" indent="-725488"/>
            <a:r>
              <a:rPr lang="en-US" sz="3600" b="1" dirty="0" smtClean="0"/>
              <a:t>What are there problems of </a:t>
            </a:r>
            <a:r>
              <a:rPr lang="en-US" sz="3600" b="1" dirty="0"/>
              <a:t>using online </a:t>
            </a:r>
            <a:r>
              <a:rPr lang="en-US" sz="3600" b="1" dirty="0" smtClean="0"/>
              <a:t> medical databases </a:t>
            </a:r>
            <a:r>
              <a:rPr lang="en-US" sz="3600" b="1" dirty="0"/>
              <a:t>in medical student</a:t>
            </a:r>
            <a:r>
              <a:rPr lang="en-US" sz="3600" b="1" dirty="0" smtClean="0"/>
              <a:t>?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87851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Sarabun Thai">
      <a:majorFont>
        <a:latin typeface="TH SarabunPSK"/>
        <a:ea typeface=""/>
        <a:cs typeface="TH SarabunPSK"/>
      </a:majorFont>
      <a:minorFont>
        <a:latin typeface="TH SarabunPSK"/>
        <a:ea typeface=""/>
        <a:cs typeface="TH SarabunPSK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0</TotalTime>
  <Words>1237</Words>
  <Application>Microsoft Office PowerPoint</Application>
  <PresentationFormat>Widescreen</PresentationFormat>
  <Paragraphs>157</Paragraphs>
  <Slides>23</Slides>
  <Notes>21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Calibri</vt:lpstr>
      <vt:lpstr>Cordia New</vt:lpstr>
      <vt:lpstr>TH SarabunPSK</vt:lpstr>
      <vt:lpstr>Wingdings 2</vt:lpstr>
      <vt:lpstr>Quotable</vt:lpstr>
      <vt:lpstr>The Use of Online Medical Databases by Medical Students in the Faculty of Medicine, Naresuan University</vt:lpstr>
      <vt:lpstr>Research Team</vt:lpstr>
      <vt:lpstr>Acknowledgment</vt:lpstr>
      <vt:lpstr>Title and Contents</vt:lpstr>
      <vt:lpstr>Background</vt:lpstr>
      <vt:lpstr>A lot of medical information</vt:lpstr>
      <vt:lpstr>The online databases</vt:lpstr>
      <vt:lpstr>Objective </vt:lpstr>
      <vt:lpstr>Research Questions</vt:lpstr>
      <vt:lpstr>Methodology</vt:lpstr>
      <vt:lpstr>Methodology I</vt:lpstr>
      <vt:lpstr>Methodology II</vt:lpstr>
      <vt:lpstr>Design: The Questionaires</vt:lpstr>
      <vt:lpstr>Ethical considerations</vt:lpstr>
      <vt:lpstr>Results</vt:lpstr>
      <vt:lpstr>Demographic data of respondents</vt:lpstr>
      <vt:lpstr>Using  online medical databases</vt:lpstr>
      <vt:lpstr>Using  online medical databases</vt:lpstr>
      <vt:lpstr>Frequency of using of online medical databases</vt:lpstr>
      <vt:lpstr> Problem in using online medical data</vt:lpstr>
      <vt:lpstr>Conclusion</vt:lpstr>
      <vt:lpstr>Conclusion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modified xsi:type="dcterms:W3CDTF">2013-12-24T10:57:53Z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